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9" r:id="rId4"/>
    <p:sldId id="275" r:id="rId5"/>
    <p:sldId id="276" r:id="rId6"/>
    <p:sldId id="280" r:id="rId7"/>
    <p:sldId id="278" r:id="rId8"/>
    <p:sldId id="279" r:id="rId9"/>
    <p:sldId id="277" r:id="rId10"/>
    <p:sldId id="283" r:id="rId11"/>
    <p:sldId id="284" r:id="rId12"/>
    <p:sldId id="285" r:id="rId13"/>
    <p:sldId id="286" r:id="rId14"/>
    <p:sldId id="289" r:id="rId15"/>
    <p:sldId id="290" r:id="rId16"/>
    <p:sldId id="293" r:id="rId17"/>
    <p:sldId id="294" r:id="rId18"/>
    <p:sldId id="295" r:id="rId19"/>
    <p:sldId id="296" r:id="rId20"/>
    <p:sldId id="297" r:id="rId21"/>
    <p:sldId id="301" r:id="rId22"/>
    <p:sldId id="298" r:id="rId23"/>
    <p:sldId id="300" r:id="rId24"/>
    <p:sldId id="273" r:id="rId25"/>
    <p:sldId id="29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BAID ISMAIL" initials="OI" lastIdx="1" clrIdx="0">
    <p:extLst>
      <p:ext uri="{19B8F6BF-5375-455C-9EA6-DF929625EA0E}">
        <p15:presenceInfo xmlns:p15="http://schemas.microsoft.com/office/powerpoint/2012/main" userId="c1b5b33d97c8af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630"/>
    <a:srgbClr val="52CBBE"/>
    <a:srgbClr val="FF5969"/>
    <a:srgbClr val="5D7373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660"/>
  </p:normalViewPr>
  <p:slideViewPr>
    <p:cSldViewPr snapToGrid="0">
      <p:cViewPr varScale="1">
        <p:scale>
          <a:sx n="89" d="100"/>
          <a:sy n="89" d="100"/>
        </p:scale>
        <p:origin x="99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yy.vercel.app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.vs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843724" y="60698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E-State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43723" y="181969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FYP-II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310664" y="2615674"/>
            <a:ext cx="727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Obaid Ismail		          (190892)</a:t>
            </a:r>
          </a:p>
          <a:p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Muhammad Umar Akhtar  (190924) </a:t>
            </a:r>
          </a:p>
          <a:p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Aamir Yasin		          (190928)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Intro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077818" y="3366221"/>
              <a:ext cx="2519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7731445" y="60698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922676" y="319473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8410A3-02E4-D07F-7BEA-0E94C930E09E}"/>
              </a:ext>
            </a:extLst>
          </p:cNvPr>
          <p:cNvSpPr/>
          <p:nvPr/>
        </p:nvSpPr>
        <p:spPr>
          <a:xfrm>
            <a:off x="3855580" y="5780358"/>
            <a:ext cx="3627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5969"/>
                </a:solidFill>
                <a:latin typeface="Tw Cen MT" panose="020B0602020104020603" pitchFamily="34" charset="0"/>
              </a:rPr>
              <a:t>Hafiz Muhammad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49AC67-1491-43ED-B621-902FEAB4C2B0}"/>
              </a:ext>
            </a:extLst>
          </p:cNvPr>
          <p:cNvSpPr/>
          <p:nvPr/>
        </p:nvSpPr>
        <p:spPr>
          <a:xfrm>
            <a:off x="7257270" y="5780358"/>
            <a:ext cx="309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5D7373"/>
                </a:solidFill>
              </a:rPr>
              <a:t>Ahsan Shehzad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8399B-4BAB-4EEB-A103-9BFF5989C3D8}"/>
              </a:ext>
            </a:extLst>
          </p:cNvPr>
          <p:cNvSpPr txBox="1"/>
          <p:nvPr/>
        </p:nvSpPr>
        <p:spPr>
          <a:xfrm>
            <a:off x="1097724" y="5243669"/>
            <a:ext cx="727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2CBBE"/>
                </a:solidFill>
                <a:latin typeface="Tw Cen MT" panose="020B0602020104020603" pitchFamily="34" charset="0"/>
              </a:rPr>
              <a:t>Supervised by:</a:t>
            </a: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834748" y="0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1006129" y="3189606"/>
              <a:ext cx="2511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3E5ED7-4274-AB7F-60D1-2800FD7FF281}"/>
              </a:ext>
            </a:extLst>
          </p:cNvPr>
          <p:cNvSpPr txBox="1"/>
          <p:nvPr/>
        </p:nvSpPr>
        <p:spPr>
          <a:xfrm>
            <a:off x="428990" y="131611"/>
            <a:ext cx="4852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System Sequence</a:t>
            </a:r>
          </a:p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Diagram [5]: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16224-72C7-7D80-F071-669F167D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857" y="79096"/>
            <a:ext cx="6172200" cy="675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94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AE3562F-BD42-8BE2-B4D5-DF24FF8C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9" y="124930"/>
            <a:ext cx="9864247" cy="660813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665669" y="-36829"/>
            <a:ext cx="10103534" cy="6858000"/>
            <a:chOff x="-9513062" y="-25401"/>
            <a:chExt cx="1010353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513062" y="-2540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1006388" y="3163816"/>
              <a:ext cx="2508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1389821" y="14176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Domain Model:</a:t>
            </a:r>
          </a:p>
        </p:txBody>
      </p:sp>
    </p:spTree>
    <p:extLst>
      <p:ext uri="{BB962C8B-B14F-4D97-AF65-F5344CB8AC3E}">
        <p14:creationId xmlns:p14="http://schemas.microsoft.com/office/powerpoint/2010/main" val="433500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30535" y="2326010"/>
            <a:ext cx="1168400" cy="2360918"/>
            <a:chOff x="-577928" y="2337438"/>
            <a:chExt cx="1168400" cy="2360918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862558" y="3241559"/>
              <a:ext cx="22406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1389821" y="14176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Class Diagram: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6A2543-A415-BCCD-FD27-8D3D68D71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62" y="143175"/>
            <a:ext cx="7349520" cy="6571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23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30535" y="2326010"/>
            <a:ext cx="1168400" cy="2360918"/>
            <a:chOff x="-577928" y="2337438"/>
            <a:chExt cx="1168400" cy="2360918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10316" y="3193801"/>
              <a:ext cx="233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Sequence Diagram: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901B5-6BBF-203E-8D69-3070A79DC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82" y="857247"/>
            <a:ext cx="9408948" cy="5963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956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542850" y="25119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873985" y="3230132"/>
              <a:ext cx="2263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450299" y="162234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Entity Relationship Diagram: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97483-661E-720B-BD23-CCD0B7785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1" y="1405349"/>
            <a:ext cx="8273795" cy="4671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640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DataBase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Schema: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19AE0-6E1F-F332-386B-2CED0AEDB7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43" y="927580"/>
            <a:ext cx="9285388" cy="5769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9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Home Page: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60271-1274-0BF9-AA01-75F46C19B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3" y="708198"/>
            <a:ext cx="9462367" cy="57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64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Main Focus: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19C3C-5259-A2B4-BF78-55980DE56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56" y="1024249"/>
            <a:ext cx="8959670" cy="570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21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Featured listings: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9BBA5D-C5B3-FA56-6581-3F3E60F4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0" y="614989"/>
            <a:ext cx="10010647" cy="59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1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13098" y="-1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Calculators: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74437-262C-F2D2-DD3E-1F5B2314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6" y="745991"/>
            <a:ext cx="9580114" cy="59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1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63487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204735" y="3334823"/>
              <a:ext cx="2265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26880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FF904C5-2C25-4A4D-AFDC-CFEB74230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b="5749"/>
          <a:stretch/>
        </p:blipFill>
        <p:spPr>
          <a:xfrm>
            <a:off x="5750081" y="320793"/>
            <a:ext cx="2157580" cy="1774322"/>
          </a:xfrm>
          <a:prstGeom prst="ellipse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DC9F996-36A0-4A1D-8C4B-F6DAF0FDA7C8}"/>
              </a:ext>
            </a:extLst>
          </p:cNvPr>
          <p:cNvSpPr txBox="1"/>
          <p:nvPr/>
        </p:nvSpPr>
        <p:spPr>
          <a:xfrm>
            <a:off x="5750081" y="3934028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7674912" y="83772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874917" y="3184714"/>
              <a:ext cx="22654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943BE4-5E59-7A6C-931E-9273874C6607}"/>
              </a:ext>
            </a:extLst>
          </p:cNvPr>
          <p:cNvSpPr txBox="1"/>
          <p:nvPr/>
        </p:nvSpPr>
        <p:spPr>
          <a:xfrm>
            <a:off x="4520100" y="2162786"/>
            <a:ext cx="46310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5969"/>
                </a:solidFill>
                <a:latin typeface="Tw Cen MT" panose="020B0602020104020603" pitchFamily="34" charset="0"/>
              </a:rPr>
              <a:t>E-State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35D1F-4852-897B-B8FD-CFD35CA4BEEA}"/>
              </a:ext>
            </a:extLst>
          </p:cNvPr>
          <p:cNvSpPr txBox="1"/>
          <p:nvPr/>
        </p:nvSpPr>
        <p:spPr>
          <a:xfrm>
            <a:off x="4556509" y="2720666"/>
            <a:ext cx="485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Ghar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se </a:t>
            </a:r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Ghar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39821-45FB-E743-E065-A84F5416835A}"/>
              </a:ext>
            </a:extLst>
          </p:cNvPr>
          <p:cNvSpPr txBox="1"/>
          <p:nvPr/>
        </p:nvSpPr>
        <p:spPr>
          <a:xfrm>
            <a:off x="3059987" y="3243886"/>
            <a:ext cx="72789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" panose="020B0602020104020603" pitchFamily="34" charset="0"/>
              </a:rPr>
              <a:t>E-commerce web application in which users can buy and sell real estate.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" panose="020B0602020104020603" pitchFamily="34" charset="0"/>
              </a:rPr>
              <a:t>Web tool through which users can experience virtual tour.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" panose="020B0602020104020603" pitchFamily="34" charset="0"/>
              </a:rPr>
              <a:t>Payment through Credit/Debit Card.</a:t>
            </a:r>
          </a:p>
        </p:txBody>
      </p: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Unit Converter: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AAAF4-12E4-0F93-E64D-42C6B327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75" y="756527"/>
            <a:ext cx="9211946" cy="59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ROI Calculator: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EFD650-E5D4-FFA0-05F3-3DBDFC6BF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13" y="870480"/>
            <a:ext cx="9829947" cy="52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72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Order Summary: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7415B-D8D2-EDA7-8394-7359D2ADE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280" y="936769"/>
            <a:ext cx="5680259" cy="568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31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Payment Page: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3B10B-481A-EE67-E5B7-0B8FE4781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95" y="643773"/>
            <a:ext cx="9454719" cy="60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769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119322" y="3420236"/>
              <a:ext cx="2436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486560" y="83771"/>
            <a:ext cx="11788116" cy="6858000"/>
            <a:chOff x="-10740545" y="-1"/>
            <a:chExt cx="11352721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0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823182" y="3170937"/>
              <a:ext cx="2224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831A04C5-4277-46DF-ABA1-5395B998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 b="9028"/>
          <a:stretch/>
        </p:blipFill>
        <p:spPr>
          <a:xfrm>
            <a:off x="2790565" y="1269068"/>
            <a:ext cx="2827020" cy="2533847"/>
          </a:xfrm>
          <a:prstGeom prst="ellipse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ABA8DF-9ABA-585A-442E-FCCBD3E888BA}"/>
              </a:ext>
            </a:extLst>
          </p:cNvPr>
          <p:cNvSpPr/>
          <p:nvPr/>
        </p:nvSpPr>
        <p:spPr>
          <a:xfrm>
            <a:off x="1071728" y="3867612"/>
            <a:ext cx="3627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5969"/>
                </a:solidFill>
                <a:latin typeface="Tw Cen MT" panose="020B0602020104020603" pitchFamily="34" charset="0"/>
              </a:rPr>
              <a:t>Hafiz Muhammad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BA084-4EC5-E529-32C1-70EF333637CB}"/>
              </a:ext>
            </a:extLst>
          </p:cNvPr>
          <p:cNvSpPr/>
          <p:nvPr/>
        </p:nvSpPr>
        <p:spPr>
          <a:xfrm>
            <a:off x="4473418" y="3867612"/>
            <a:ext cx="309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5D7373"/>
                </a:solidFill>
              </a:rPr>
              <a:t>Ahsan Shehzad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90A77-4EDD-CCC6-2CE1-324526E8491C}"/>
              </a:ext>
            </a:extLst>
          </p:cNvPr>
          <p:cNvSpPr txBox="1"/>
          <p:nvPr/>
        </p:nvSpPr>
        <p:spPr>
          <a:xfrm>
            <a:off x="8312844" y="177798"/>
            <a:ext cx="3918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5969"/>
                </a:solidFill>
                <a:latin typeface="Tw Cen MT" panose="020B0602020104020603" pitchFamily="34" charset="0"/>
                <a:hlinkClick r:id="rId4"/>
              </a:rPr>
              <a:t>E-State</a:t>
            </a:r>
            <a:endParaRPr lang="en-US" sz="36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119322" y="3420236"/>
              <a:ext cx="2436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14255" y="83771"/>
            <a:ext cx="11352721" cy="6858000"/>
            <a:chOff x="-10740545" y="-1"/>
            <a:chExt cx="11352721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0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823182" y="3170937"/>
              <a:ext cx="2224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B6149F-5D33-9B30-181B-14C0EA977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13" y="141688"/>
            <a:ext cx="6521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79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510267" y="13289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898212" y="3141410"/>
              <a:ext cx="2254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A87C11A-C2A2-92D9-8257-882D24BB9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12" y="810883"/>
            <a:ext cx="5582376" cy="5960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2EE78-B456-58BB-FDDF-ED20B7873D7A}"/>
              </a:ext>
            </a:extLst>
          </p:cNvPr>
          <p:cNvSpPr txBox="1"/>
          <p:nvPr/>
        </p:nvSpPr>
        <p:spPr>
          <a:xfrm>
            <a:off x="1866815" y="167553"/>
            <a:ext cx="485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Architecture Diagram:</a:t>
            </a:r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510267" y="13289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14641" y="3189607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8A09A11-2759-4E99-C075-3A56587A76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47" y="459093"/>
            <a:ext cx="76794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DABE2-C930-0ABC-7E17-142BD2867413}"/>
              </a:ext>
            </a:extLst>
          </p:cNvPr>
          <p:cNvSpPr txBox="1"/>
          <p:nvPr/>
        </p:nvSpPr>
        <p:spPr>
          <a:xfrm>
            <a:off x="1884022" y="13289"/>
            <a:ext cx="485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Project Work Break Down:</a:t>
            </a:r>
          </a:p>
        </p:txBody>
      </p:sp>
    </p:spTree>
    <p:extLst>
      <p:ext uri="{BB962C8B-B14F-4D97-AF65-F5344CB8AC3E}">
        <p14:creationId xmlns:p14="http://schemas.microsoft.com/office/powerpoint/2010/main" val="167782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540205" y="2479514"/>
            <a:ext cx="1073392" cy="1992086"/>
            <a:chOff x="8992269" y="2516733"/>
            <a:chExt cx="1073392" cy="199208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864226" y="-2"/>
            <a:ext cx="10302091" cy="6858000"/>
            <a:chOff x="-9711619" y="11426"/>
            <a:chExt cx="10302091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711619" y="11426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10316" y="3193801"/>
              <a:ext cx="233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3852CDF-3417-97A1-4939-11EE0C4ED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87" y="457337"/>
            <a:ext cx="9715500" cy="6486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177474" y="-26196"/>
            <a:ext cx="485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Functional Requirements:</a:t>
            </a:r>
          </a:p>
        </p:txBody>
      </p:sp>
    </p:spTree>
    <p:extLst>
      <p:ext uri="{BB962C8B-B14F-4D97-AF65-F5344CB8AC3E}">
        <p14:creationId xmlns:p14="http://schemas.microsoft.com/office/powerpoint/2010/main" val="7905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470872" y="0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70541" y="3133576"/>
              <a:ext cx="2456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856458" y="123201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Functional Requirement: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D46980-D213-6006-83C1-543A02048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91" y="769621"/>
            <a:ext cx="9729491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59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510267" y="13289"/>
            <a:ext cx="9953819" cy="6858000"/>
            <a:chOff x="-9337032" y="-1"/>
            <a:chExt cx="9953819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47062" y="3229200"/>
              <a:ext cx="2481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6D5A698-29AB-59B7-8EDE-27CB2A66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728" y="1517006"/>
            <a:ext cx="7029450" cy="318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E8A16-417D-1A7F-8B69-94652B16B47B}"/>
              </a:ext>
            </a:extLst>
          </p:cNvPr>
          <p:cNvSpPr txBox="1"/>
          <p:nvPr/>
        </p:nvSpPr>
        <p:spPr>
          <a:xfrm>
            <a:off x="2385620" y="496893"/>
            <a:ext cx="485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Non-Functional Requirements:</a:t>
            </a:r>
          </a:p>
        </p:txBody>
      </p:sp>
    </p:spTree>
    <p:extLst>
      <p:ext uri="{BB962C8B-B14F-4D97-AF65-F5344CB8AC3E}">
        <p14:creationId xmlns:p14="http://schemas.microsoft.com/office/powerpoint/2010/main" val="309261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510267" y="13289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09384" y="3194733"/>
              <a:ext cx="233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582E8D62-ABC1-6EBC-F6FA-7CA161189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851" y="-441327"/>
            <a:ext cx="146083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2D195B-B03A-750D-40DF-64FC37347A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771547"/>
              </p:ext>
            </p:extLst>
          </p:nvPr>
        </p:nvGraphicFramePr>
        <p:xfrm>
          <a:off x="2993366" y="379562"/>
          <a:ext cx="7112079" cy="6478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9410665" imgH="11902377" progId="Visio.Drawing.15">
                  <p:embed/>
                </p:oleObj>
              </mc:Choice>
              <mc:Fallback>
                <p:oleObj name="Visio" r:id="rId4" imgW="9410665" imgH="1190237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366" y="379562"/>
                        <a:ext cx="7112079" cy="64784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DF5C344-9F6E-337A-DCBA-99BCE3B857E8}"/>
              </a:ext>
            </a:extLst>
          </p:cNvPr>
          <p:cNvSpPr txBox="1"/>
          <p:nvPr/>
        </p:nvSpPr>
        <p:spPr>
          <a:xfrm>
            <a:off x="1598013" y="-83810"/>
            <a:ext cx="485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Use Case Diagram :</a:t>
            </a:r>
          </a:p>
        </p:txBody>
      </p:sp>
    </p:spTree>
    <p:extLst>
      <p:ext uri="{BB962C8B-B14F-4D97-AF65-F5344CB8AC3E}">
        <p14:creationId xmlns:p14="http://schemas.microsoft.com/office/powerpoint/2010/main" val="3621104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805438" y="2658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72294" y="3131823"/>
              <a:ext cx="2460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2770975-5F62-4207-03A0-D3D2BD187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328" y="26581"/>
            <a:ext cx="609115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3E5ED7-4274-AB7F-60D1-2800FD7FF281}"/>
              </a:ext>
            </a:extLst>
          </p:cNvPr>
          <p:cNvSpPr txBox="1"/>
          <p:nvPr/>
        </p:nvSpPr>
        <p:spPr>
          <a:xfrm>
            <a:off x="428990" y="131611"/>
            <a:ext cx="4852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Fully Dressed </a:t>
            </a:r>
          </a:p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Use Case :</a:t>
            </a:r>
          </a:p>
        </p:txBody>
      </p:sp>
    </p:spTree>
    <p:extLst>
      <p:ext uri="{BB962C8B-B14F-4D97-AF65-F5344CB8AC3E}">
        <p14:creationId xmlns:p14="http://schemas.microsoft.com/office/powerpoint/2010/main" val="488713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219</Words>
  <Application>Microsoft Office PowerPoint</Application>
  <PresentationFormat>Widescreen</PresentationFormat>
  <Paragraphs>115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Tw Cen MT</vt:lpstr>
      <vt:lpstr>Office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Obaid Ismail</cp:lastModifiedBy>
  <cp:revision>45</cp:revision>
  <dcterms:created xsi:type="dcterms:W3CDTF">2017-01-05T13:17:27Z</dcterms:created>
  <dcterms:modified xsi:type="dcterms:W3CDTF">2022-12-22T07:45:47Z</dcterms:modified>
</cp:coreProperties>
</file>